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CCCB"/>
          </a:solidFill>
        </a:fill>
      </a:tcStyle>
    </a:wholeTbl>
    <a:band2H>
      <a:tcTxStyle b="def" i="def"/>
      <a:tcStyle>
        <a:tcBdr/>
        <a:fill>
          <a:solidFill>
            <a:srgbClr val="EDE7E7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verOverlay.png" descr="Cover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2525" y="2627312"/>
            <a:ext cx="6864350" cy="159067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688975" y="569912"/>
            <a:ext cx="7756525" cy="1054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ECE9C6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idx="1"/>
          </p:nvPr>
        </p:nvSpPr>
        <p:spPr>
          <a:xfrm>
            <a:off x="698500" y="2247900"/>
            <a:ext cx="7747000" cy="3878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CE9C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"/>
          <p:cNvGrpSpPr/>
          <p:nvPr/>
        </p:nvGrpSpPr>
        <p:grpSpPr>
          <a:xfrm>
            <a:off x="1173162" y="1392237"/>
            <a:ext cx="6778626" cy="853441"/>
            <a:chOff x="0" y="0"/>
            <a:chExt cx="6778625" cy="853439"/>
          </a:xfrm>
        </p:grpSpPr>
        <p:sp>
          <p:nvSpPr>
            <p:cNvPr id="30" name=""/>
            <p:cNvSpPr txBox="1"/>
            <p:nvPr/>
          </p:nvSpPr>
          <p:spPr>
            <a:xfrm>
              <a:off x="2974276" y="0"/>
              <a:ext cx="789941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DBA455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pPr/>
              <a:r>
                <a:t></a:t>
              </a:r>
            </a:p>
          </p:txBody>
        </p:sp>
        <p:sp>
          <p:nvSpPr>
            <p:cNvPr id="31" name="Линия"/>
            <p:cNvSpPr/>
            <p:nvPr/>
          </p:nvSpPr>
          <p:spPr>
            <a:xfrm flipH="1" flipV="1">
              <a:off x="0" y="544511"/>
              <a:ext cx="3119437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" name="Линия"/>
            <p:cNvSpPr/>
            <p:nvPr/>
          </p:nvSpPr>
          <p:spPr>
            <a:xfrm flipH="1" flipV="1">
              <a:off x="3659187" y="541336"/>
              <a:ext cx="3119438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" name="Текст заголовка"/>
          <p:cNvSpPr txBox="1"/>
          <p:nvPr>
            <p:ph type="title"/>
          </p:nvPr>
        </p:nvSpPr>
        <p:spPr>
          <a:xfrm>
            <a:off x="688975" y="569912"/>
            <a:ext cx="7756525" cy="1054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5" name="Уровень текста 1…"/>
          <p:cNvSpPr txBox="1"/>
          <p:nvPr>
            <p:ph type="body" idx="1"/>
          </p:nvPr>
        </p:nvSpPr>
        <p:spPr>
          <a:xfrm>
            <a:off x="698500" y="2247900"/>
            <a:ext cx="7747000" cy="3878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verOverlay.png" descr="Cover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" name="Группа"/>
          <p:cNvGrpSpPr/>
          <p:nvPr/>
        </p:nvGrpSpPr>
        <p:grpSpPr>
          <a:xfrm>
            <a:off x="1173162" y="2887662"/>
            <a:ext cx="6778626" cy="853441"/>
            <a:chOff x="0" y="0"/>
            <a:chExt cx="6778625" cy="853439"/>
          </a:xfrm>
        </p:grpSpPr>
        <p:sp>
          <p:nvSpPr>
            <p:cNvPr id="44" name=""/>
            <p:cNvSpPr txBox="1"/>
            <p:nvPr/>
          </p:nvSpPr>
          <p:spPr>
            <a:xfrm>
              <a:off x="2974276" y="0"/>
              <a:ext cx="789941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DBA455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pPr/>
              <a:r>
                <a:t></a:t>
              </a:r>
            </a:p>
          </p:txBody>
        </p:sp>
        <p:sp>
          <p:nvSpPr>
            <p:cNvPr id="45" name="Линия"/>
            <p:cNvSpPr/>
            <p:nvPr/>
          </p:nvSpPr>
          <p:spPr>
            <a:xfrm flipH="1" flipV="1">
              <a:off x="0" y="544511"/>
              <a:ext cx="3119437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" name="Линия"/>
            <p:cNvSpPr/>
            <p:nvPr/>
          </p:nvSpPr>
          <p:spPr>
            <a:xfrm flipH="1" flipV="1">
              <a:off x="3659187" y="546099"/>
              <a:ext cx="3119438" cy="1588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8" name="Текст заголовка"/>
          <p:cNvSpPr txBox="1"/>
          <p:nvPr>
            <p:ph type="title"/>
          </p:nvPr>
        </p:nvSpPr>
        <p:spPr>
          <a:xfrm>
            <a:off x="688975" y="569912"/>
            <a:ext cx="7756525" cy="1054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9" name="Уровень текста 1…"/>
          <p:cNvSpPr txBox="1"/>
          <p:nvPr>
            <p:ph type="body" idx="1"/>
          </p:nvPr>
        </p:nvSpPr>
        <p:spPr>
          <a:xfrm>
            <a:off x="698500" y="2247900"/>
            <a:ext cx="7747000" cy="3878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"/>
          <p:cNvGrpSpPr/>
          <p:nvPr/>
        </p:nvGrpSpPr>
        <p:grpSpPr>
          <a:xfrm>
            <a:off x="1173162" y="1392237"/>
            <a:ext cx="6778626" cy="853441"/>
            <a:chOff x="0" y="0"/>
            <a:chExt cx="6778625" cy="853439"/>
          </a:xfrm>
        </p:grpSpPr>
        <p:sp>
          <p:nvSpPr>
            <p:cNvPr id="57" name=""/>
            <p:cNvSpPr txBox="1"/>
            <p:nvPr/>
          </p:nvSpPr>
          <p:spPr>
            <a:xfrm>
              <a:off x="2974276" y="0"/>
              <a:ext cx="789941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DBA455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pPr/>
              <a:r>
                <a:t></a:t>
              </a:r>
            </a:p>
          </p:txBody>
        </p:sp>
        <p:sp>
          <p:nvSpPr>
            <p:cNvPr id="58" name="Линия"/>
            <p:cNvSpPr/>
            <p:nvPr/>
          </p:nvSpPr>
          <p:spPr>
            <a:xfrm flipH="1" flipV="1">
              <a:off x="0" y="544511"/>
              <a:ext cx="3119437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" name="Линия"/>
            <p:cNvSpPr/>
            <p:nvPr/>
          </p:nvSpPr>
          <p:spPr>
            <a:xfrm flipH="1" flipV="1">
              <a:off x="3659187" y="541336"/>
              <a:ext cx="3119438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1" name="Текст заголовка"/>
          <p:cNvSpPr txBox="1"/>
          <p:nvPr>
            <p:ph type="title"/>
          </p:nvPr>
        </p:nvSpPr>
        <p:spPr>
          <a:xfrm>
            <a:off x="688975" y="569912"/>
            <a:ext cx="7756525" cy="1054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62" name="Уровень текста 1…"/>
          <p:cNvSpPr txBox="1"/>
          <p:nvPr>
            <p:ph type="body" idx="1"/>
          </p:nvPr>
        </p:nvSpPr>
        <p:spPr>
          <a:xfrm>
            <a:off x="698500" y="2247900"/>
            <a:ext cx="7747000" cy="3878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Группа"/>
          <p:cNvGrpSpPr/>
          <p:nvPr/>
        </p:nvGrpSpPr>
        <p:grpSpPr>
          <a:xfrm>
            <a:off x="1173162" y="1392237"/>
            <a:ext cx="6778626" cy="853441"/>
            <a:chOff x="0" y="0"/>
            <a:chExt cx="6778625" cy="853439"/>
          </a:xfrm>
        </p:grpSpPr>
        <p:sp>
          <p:nvSpPr>
            <p:cNvPr id="70" name=""/>
            <p:cNvSpPr txBox="1"/>
            <p:nvPr/>
          </p:nvSpPr>
          <p:spPr>
            <a:xfrm>
              <a:off x="2974276" y="0"/>
              <a:ext cx="789941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DBA455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pPr/>
              <a:r>
                <a:t></a:t>
              </a:r>
            </a:p>
          </p:txBody>
        </p:sp>
        <p:sp>
          <p:nvSpPr>
            <p:cNvPr id="71" name="Линия"/>
            <p:cNvSpPr/>
            <p:nvPr/>
          </p:nvSpPr>
          <p:spPr>
            <a:xfrm flipH="1" flipV="1">
              <a:off x="0" y="544511"/>
              <a:ext cx="3119437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" name="Линия"/>
            <p:cNvSpPr/>
            <p:nvPr/>
          </p:nvSpPr>
          <p:spPr>
            <a:xfrm flipH="1" flipV="1">
              <a:off x="3659187" y="541336"/>
              <a:ext cx="3119438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4" name="Текст заголовка"/>
          <p:cNvSpPr txBox="1"/>
          <p:nvPr>
            <p:ph type="title"/>
          </p:nvPr>
        </p:nvSpPr>
        <p:spPr>
          <a:xfrm>
            <a:off x="688975" y="569912"/>
            <a:ext cx="7756525" cy="1054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75" name="Уровень текста 1…"/>
          <p:cNvSpPr txBox="1"/>
          <p:nvPr>
            <p:ph type="body" idx="1"/>
          </p:nvPr>
        </p:nvSpPr>
        <p:spPr>
          <a:xfrm>
            <a:off x="698500" y="2247900"/>
            <a:ext cx="7747000" cy="3878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"/>
          <p:cNvGrpSpPr/>
          <p:nvPr/>
        </p:nvGrpSpPr>
        <p:grpSpPr>
          <a:xfrm>
            <a:off x="1173162" y="1392237"/>
            <a:ext cx="6778626" cy="853441"/>
            <a:chOff x="0" y="0"/>
            <a:chExt cx="6778625" cy="853439"/>
          </a:xfrm>
        </p:grpSpPr>
        <p:sp>
          <p:nvSpPr>
            <p:cNvPr id="83" name=""/>
            <p:cNvSpPr txBox="1"/>
            <p:nvPr/>
          </p:nvSpPr>
          <p:spPr>
            <a:xfrm>
              <a:off x="2974276" y="0"/>
              <a:ext cx="789941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DBA455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pPr/>
              <a:r>
                <a:t></a:t>
              </a:r>
            </a:p>
          </p:txBody>
        </p:sp>
        <p:sp>
          <p:nvSpPr>
            <p:cNvPr id="84" name="Линия"/>
            <p:cNvSpPr/>
            <p:nvPr/>
          </p:nvSpPr>
          <p:spPr>
            <a:xfrm flipH="1" flipV="1">
              <a:off x="0" y="544511"/>
              <a:ext cx="3119437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" name="Линия"/>
            <p:cNvSpPr/>
            <p:nvPr/>
          </p:nvSpPr>
          <p:spPr>
            <a:xfrm flipH="1" flipV="1">
              <a:off x="3659187" y="541336"/>
              <a:ext cx="3119438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7" name="Текст заголовка"/>
          <p:cNvSpPr txBox="1"/>
          <p:nvPr>
            <p:ph type="title"/>
          </p:nvPr>
        </p:nvSpPr>
        <p:spPr>
          <a:xfrm>
            <a:off x="688975" y="569912"/>
            <a:ext cx="7756525" cy="1054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88" name="Уровень текста 1…"/>
          <p:cNvSpPr txBox="1"/>
          <p:nvPr>
            <p:ph type="body" idx="1"/>
          </p:nvPr>
        </p:nvSpPr>
        <p:spPr>
          <a:xfrm>
            <a:off x="698500" y="2247900"/>
            <a:ext cx="7747000" cy="3878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Группа"/>
          <p:cNvGrpSpPr/>
          <p:nvPr/>
        </p:nvGrpSpPr>
        <p:grpSpPr>
          <a:xfrm>
            <a:off x="1173162" y="1392237"/>
            <a:ext cx="6778626" cy="853441"/>
            <a:chOff x="0" y="0"/>
            <a:chExt cx="6778625" cy="853439"/>
          </a:xfrm>
        </p:grpSpPr>
        <p:sp>
          <p:nvSpPr>
            <p:cNvPr id="96" name=""/>
            <p:cNvSpPr txBox="1"/>
            <p:nvPr/>
          </p:nvSpPr>
          <p:spPr>
            <a:xfrm>
              <a:off x="2974276" y="0"/>
              <a:ext cx="789941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DBA455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pPr/>
              <a:r>
                <a:t></a:t>
              </a:r>
            </a:p>
          </p:txBody>
        </p:sp>
        <p:sp>
          <p:nvSpPr>
            <p:cNvPr id="97" name="Линия"/>
            <p:cNvSpPr/>
            <p:nvPr/>
          </p:nvSpPr>
          <p:spPr>
            <a:xfrm flipH="1" flipV="1">
              <a:off x="0" y="544511"/>
              <a:ext cx="3119437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" name="Линия"/>
            <p:cNvSpPr/>
            <p:nvPr/>
          </p:nvSpPr>
          <p:spPr>
            <a:xfrm flipH="1" flipV="1">
              <a:off x="3659187" y="541336"/>
              <a:ext cx="3119438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0" name="Текст заголовка"/>
          <p:cNvSpPr txBox="1"/>
          <p:nvPr>
            <p:ph type="title"/>
          </p:nvPr>
        </p:nvSpPr>
        <p:spPr>
          <a:xfrm>
            <a:off x="688975" y="569912"/>
            <a:ext cx="7756525" cy="1054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01" name="Уровень текста 1…"/>
          <p:cNvSpPr txBox="1"/>
          <p:nvPr>
            <p:ph type="body" idx="1"/>
          </p:nvPr>
        </p:nvSpPr>
        <p:spPr>
          <a:xfrm>
            <a:off x="698500" y="2247900"/>
            <a:ext cx="7747000" cy="3878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Группа"/>
          <p:cNvGrpSpPr/>
          <p:nvPr/>
        </p:nvGrpSpPr>
        <p:grpSpPr>
          <a:xfrm>
            <a:off x="6256972" y="601662"/>
            <a:ext cx="853441" cy="5481638"/>
            <a:chOff x="0" y="0"/>
            <a:chExt cx="853440" cy="5481637"/>
          </a:xfrm>
        </p:grpSpPr>
        <p:sp>
          <p:nvSpPr>
            <p:cNvPr id="109" name=""/>
            <p:cNvSpPr txBox="1"/>
            <p:nvPr/>
          </p:nvSpPr>
          <p:spPr>
            <a:xfrm rot="5400000">
              <a:off x="31749" y="2300615"/>
              <a:ext cx="789941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DBA455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pPr/>
              <a:r>
                <a:t></a:t>
              </a:r>
            </a:p>
          </p:txBody>
        </p:sp>
        <p:sp>
          <p:nvSpPr>
            <p:cNvPr id="110" name="Линия"/>
            <p:cNvSpPr/>
            <p:nvPr/>
          </p:nvSpPr>
          <p:spPr>
            <a:xfrm flipV="1">
              <a:off x="308927" y="-1"/>
              <a:ext cx="1590" cy="2470152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" name="Линия"/>
            <p:cNvSpPr/>
            <p:nvPr/>
          </p:nvSpPr>
          <p:spPr>
            <a:xfrm flipV="1">
              <a:off x="305752" y="3011486"/>
              <a:ext cx="1589" cy="2470152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3" name="Текст заголовка"/>
          <p:cNvSpPr txBox="1"/>
          <p:nvPr>
            <p:ph type="title"/>
          </p:nvPr>
        </p:nvSpPr>
        <p:spPr>
          <a:xfrm>
            <a:off x="688975" y="569912"/>
            <a:ext cx="7756525" cy="1054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14" name="Уровень текста 1…"/>
          <p:cNvSpPr txBox="1"/>
          <p:nvPr>
            <p:ph type="body" idx="1"/>
          </p:nvPr>
        </p:nvSpPr>
        <p:spPr>
          <a:xfrm>
            <a:off x="698500" y="2247900"/>
            <a:ext cx="7747000" cy="3878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8515985" y="6205917"/>
            <a:ext cx="256541" cy="27546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5D1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895D1D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895D1D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895D1D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895D1D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895D1D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895D1D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895D1D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895D1D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895D1D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65125" marR="0" indent="-36512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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809480" marR="0" indent="-39831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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6025" marR="0" indent="-4381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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614487" marR="0" indent="-4254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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988343" marR="0" indent="-4786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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445543" marR="0" indent="-4786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902743" marR="0" indent="-4786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359943" marR="0" indent="-4786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3817143" marR="0" indent="-4786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alkspb.ru/images/stories/photos/dekabristov_pl/medn_vsad_old(2).jpg" TargetMode="External"/><Relationship Id="rId3" Type="http://schemas.openxmlformats.org/officeDocument/2006/relationships/image" Target="../media/image1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ocs.kodeks.ru/pictures/static/8413/841375/8413759/P006F.jpg" TargetMode="External"/><Relationship Id="rId3" Type="http://schemas.openxmlformats.org/officeDocument/2006/relationships/image" Target="../media/image19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tovidel.net/appended_files/big/4c49803061f35.jpg" TargetMode="External"/><Relationship Id="rId3" Type="http://schemas.openxmlformats.org/officeDocument/2006/relationships/image" Target="../media/image20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zd-ussr.ru/towns/kratovo/kratovo27.jpg" TargetMode="External"/><Relationship Id="rId3" Type="http://schemas.openxmlformats.org/officeDocument/2006/relationships/image" Target="../media/image21.jpeg"/><Relationship Id="rId4" Type="http://schemas.openxmlformats.org/officeDocument/2006/relationships/hyperlink" Target="http://images.yandex.ru/yandsearch?rpt=simage&amp;ed=1&amp;text=%20%25D0%25B2%20%25D1%2581%25D0%25B0%25D0%25BD%25D0%25BA%25D1%2582-%25D0%25BF%25D0%25B5%25D1%2582%25D0%25B5%25D1%2580%25D0%25B1%25D1%2583%25D1%2580%25D0%25B3%25D0%25B5%20%25D0%25B4%25D0%25B5%25D1%2582%25D1%2581%25D0%25BA%25D0%25B0%25D1%258F%20%25D0%25B6%25D0%25B5%25D0%25BB%25D0%25B5%25D0%25B7%25D0%25BD%25D0%25B0%25D1%258F%20%25D0%25B4%25D0%25BE%25D1%2580%25D0%25BE%25D0%25B3%25D0%25B0%20&amp;img_url=durdom.in.ua/public/main/photos/photo_18023.jpg&amp;spsite=fake-042-11472953.ru&amp;p=12" TargetMode="External"/><Relationship Id="rId5" Type="http://schemas.openxmlformats.org/officeDocument/2006/relationships/image" Target="../media/image2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mg-2007-07.photosight.ru/25/2214812.jpg" TargetMode="External"/><Relationship Id="rId3" Type="http://schemas.openxmlformats.org/officeDocument/2006/relationships/image" Target="../media/image2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rttrium.ru/content/images/1.jpg.JPG" TargetMode="External"/><Relationship Id="rId3" Type="http://schemas.openxmlformats.org/officeDocument/2006/relationships/image" Target="../media/image2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mg-fotki.yandex.ru/get/14/crazyomar.1/0_75ad_5b9452d2_XL" TargetMode="External"/><Relationship Id="rId3" Type="http://schemas.openxmlformats.org/officeDocument/2006/relationships/image" Target="../media/image2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orma.spb.ru/Arch_project/003_design_building1.jpg" TargetMode="External"/><Relationship Id="rId3" Type="http://schemas.openxmlformats.org/officeDocument/2006/relationships/image" Target="../media/image2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l-spbphoto.narod.ru/okraina/Serafimovskoe_kladbische_vorota_s_Zausadebnoy_15-10-04.jpg" TargetMode="External"/><Relationship Id="rId3" Type="http://schemas.openxmlformats.org/officeDocument/2006/relationships/image" Target="../media/image30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l-spbphoto.narod.ru/okraina/Serafimovskoe_kladbische_memorial5_15-10-04.jpg" TargetMode="External"/><Relationship Id="rId3" Type="http://schemas.openxmlformats.org/officeDocument/2006/relationships/image" Target="../media/image31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lbum.foto.ru:8080/photos/pr0/141148/201339.jpg" TargetMode="External"/><Relationship Id="rId3" Type="http://schemas.openxmlformats.org/officeDocument/2006/relationships/image" Target="../media/image5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otki.yandex.ru/users/bar-4amp/view/152594/?page=0" TargetMode="External"/><Relationship Id="rId3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ru.wikipedia.org/wiki/%D0%A4%D0%B8%D0%BD%D1%81%D0%BA%D0%B8%D0%B9_%D1%8F%D0%B7%D1%8B%D0%BA" TargetMode="External"/><Relationship Id="rId3" Type="http://schemas.openxmlformats.org/officeDocument/2006/relationships/hyperlink" Target="http://ru.wikipedia.org/wiki/%D0%98%D1%81%D1%82%D0%BE%D1%80%D0%B8%D1%87%D0%B5%D1%81%D0%BA%D0%B8%D0%B5_%D1%80%D0%B0%D0%B9%D0%BE%D0%BD%D1%8B_%D0%A1%D0%B0%D0%BD%D0%BA%D1%82-%D0%9F%D0%B5%D1%82%D0%B5%D1%80%D0%B1%D1%83%D1%80%D0%B3%D0%B0" TargetMode="External"/><Relationship Id="rId4" Type="http://schemas.openxmlformats.org/officeDocument/2006/relationships/hyperlink" Target="http://ru.wikipedia.org/wiki/%D0%A1%D0%B0%D0%BD%D0%BA%D1%82-%D0%9F%D0%B5%D1%82%D0%B5%D1%80%D0%B1%D1%83%D1%80%D0%B3" TargetMode="External"/><Relationship Id="rId5" Type="http://schemas.openxmlformats.org/officeDocument/2006/relationships/hyperlink" Target="http://upload.wikimedia.org/wikipedia/commons/f/f1/Hram_kolomyagi.JPG" TargetMode="External"/><Relationship Id="rId6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 истории Приморского района"/>
          <p:cNvSpPr txBox="1"/>
          <p:nvPr/>
        </p:nvSpPr>
        <p:spPr>
          <a:xfrm>
            <a:off x="928687" y="449257"/>
            <a:ext cx="7786688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4000"/>
            </a:lvl1pPr>
          </a:lstStyle>
          <a:p>
            <a:pPr/>
            <a:r>
              <a:t>Из истории Приморского района</a:t>
            </a:r>
          </a:p>
        </p:txBody>
      </p:sp>
      <p:pic>
        <p:nvPicPr>
          <p:cNvPr id="125" name="http://gavrilin-dshi-spb.narod.ru/x_3d302505.jpg" descr="http://gavrilin-dshi-spb.narod.ru/x_3d3025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281112"/>
            <a:ext cx="5746750" cy="429577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Презентацию подготовил ст. гр.512 Шкробот А.В."/>
          <p:cNvSpPr txBox="1"/>
          <p:nvPr/>
        </p:nvSpPr>
        <p:spPr>
          <a:xfrm>
            <a:off x="684212" y="5805487"/>
            <a:ext cx="792003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800"/>
            </a:lvl1pPr>
          </a:lstStyle>
          <a:p>
            <a:pPr/>
            <a:r>
              <a:t>Презентацию подготовил ст. гр.512 Шкробот А.В.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http://www.psychologytoday.com/files/u107/Wright-Brothers-Airplane-001.jpg" descr="http://www.psychologytoday.com/files/u107/Wright-Brothers-Airplane-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12" y="142875"/>
            <a:ext cx="6929438" cy="492918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С 1908 года поле ипподрома также использовалось для демонстрационных полётов авиаторов, а осенью 1910 года на находившемся рядом Комендантском поле был оборудован аэродром, на котором проходили испытательные полёты и показательные выступления воздухоплавателей."/>
          <p:cNvSpPr txBox="1"/>
          <p:nvPr/>
        </p:nvSpPr>
        <p:spPr>
          <a:xfrm>
            <a:off x="214312" y="5246304"/>
            <a:ext cx="8501063" cy="141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800"/>
            </a:pPr>
            <a:r>
              <a:t>С 1908 года поле ипподрома также использовалось для демонстрационных полётов авиаторов,</a:t>
            </a:r>
            <a:r>
              <a:t> </a:t>
            </a:r>
            <a:r>
              <a:t>а осенью 1910 года на находившемся рядом Комендантском поле был оборудован аэродром, на котором проходили испытательные полёты и показательные выступления воздухоплавателей.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http://vismuscos.narod.ru/ssl/images/gidr.jpg" descr="http://vismuscos.narod.ru/ssl/images/gid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214312"/>
            <a:ext cx="4500563" cy="650081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Здесь же Газодинамическая лаборатория проводила испытательные пуски первых советских ракет."/>
          <p:cNvSpPr txBox="1"/>
          <p:nvPr/>
        </p:nvSpPr>
        <p:spPr>
          <a:xfrm>
            <a:off x="5000625" y="2730910"/>
            <a:ext cx="3929063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Здесь же Газодинамическая лаборатория проводила испытательные пуски первых советских ракет.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http://dolgopa-street.narod.ru/193010S.JPG" descr="http://dolgopa-street.narod.ru/193010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12" y="142875"/>
            <a:ext cx="7143751" cy="564356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В 1931 году перед своим полётом в Арктику здесь совершил посадку дирижабль «Граф Цеппелин»."/>
          <p:cNvSpPr txBox="1"/>
          <p:nvPr/>
        </p:nvSpPr>
        <p:spPr>
          <a:xfrm>
            <a:off x="214312" y="5873366"/>
            <a:ext cx="8715376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В 1931 году перед своим полётом в Арктику здесь совершил посадку дирижабль «Граф Цеппелин».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С Приморским районом связано создание памятника Петру I «Медный всадник»."/>
          <p:cNvSpPr txBox="1"/>
          <p:nvPr/>
        </p:nvSpPr>
        <p:spPr>
          <a:xfrm>
            <a:off x="0" y="6297229"/>
            <a:ext cx="892968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          С Приморским районом связано создание памятника Петру I «Медный всадник». </a:t>
            </a:r>
          </a:p>
        </p:txBody>
      </p:sp>
      <p:pic>
        <p:nvPicPr>
          <p:cNvPr id="163" name="http://knight-spb.ucoz.ru/_ph/39/2/767434442.jpg" descr="http://knight-spb.ucoz.ru/_ph/39/2/7674344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214312"/>
            <a:ext cx="7572375" cy="5857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http://io.ua/14182830m.jpg" descr="http://io.ua/14182830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62" y="285750"/>
            <a:ext cx="8001001" cy="557212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Именно на территории Лахты был найден знаменитый Гром-камень – постамент для памятника."/>
          <p:cNvSpPr txBox="1"/>
          <p:nvPr/>
        </p:nvSpPr>
        <p:spPr>
          <a:xfrm>
            <a:off x="-1" y="6016241"/>
            <a:ext cx="9144002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Именно на территории Лахты был найден знаменитый Гром-камень – постамент для памятника.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Картинка 10 из 1202" descr="Картинка 10 из 1202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142875"/>
            <a:ext cx="5143500" cy="650081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Адрес:  Пл. Декабристов…"/>
          <p:cNvSpPr txBox="1"/>
          <p:nvPr/>
        </p:nvSpPr>
        <p:spPr>
          <a:xfrm>
            <a:off x="5857875" y="1214437"/>
            <a:ext cx="3143250" cy="4348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t>Адрес: </a:t>
            </a:r>
            <a:r>
              <a:t> </a:t>
            </a:r>
            <a:r>
              <a:t>Пл. Декабристов </a:t>
            </a:r>
          </a:p>
          <a:p>
            <a:pPr>
              <a:defRPr sz="1800"/>
            </a:pPr>
            <a:r>
              <a:t>Скульпторы: </a:t>
            </a:r>
          </a:p>
          <a:p>
            <a:pPr>
              <a:defRPr sz="1800"/>
            </a:pPr>
            <a:r>
              <a:t>Фальконе Этьен Морис </a:t>
            </a:r>
          </a:p>
          <a:p>
            <a:pPr>
              <a:defRPr sz="1800"/>
            </a:pPr>
            <a:r>
              <a:t>(1716-1791), </a:t>
            </a:r>
            <a:br/>
            <a:r>
              <a:t>Колло Мари-Анн </a:t>
            </a:r>
          </a:p>
          <a:p>
            <a:pPr>
              <a:defRPr sz="1800"/>
            </a:pPr>
            <a:r>
              <a:t>(1748-1821), </a:t>
            </a:r>
            <a:br/>
            <a:r>
              <a:t>Гордеев Федор Гордеевич (1744-1810) </a:t>
            </a:r>
            <a:br/>
            <a:r>
              <a:t>Архитектор: </a:t>
            </a:r>
          </a:p>
          <a:p>
            <a:pPr>
              <a:defRPr sz="1800"/>
            </a:pPr>
            <a:r>
              <a:t>Фельтен Юрий Матвеевич (1730-1801) </a:t>
            </a:r>
          </a:p>
          <a:p>
            <a:pPr>
              <a:defRPr sz="1800"/>
            </a:pPr>
            <a:r>
              <a:t>Открыт 7 августа 1782 г. </a:t>
            </a:r>
          </a:p>
          <a:p>
            <a:pPr>
              <a:defRPr sz="1800"/>
            </a:pPr>
            <a:r>
              <a:t>Материалы: бронза – скульптура, литеры; </a:t>
            </a:r>
          </a:p>
          <a:p>
            <a:pPr>
              <a:defRPr sz="1800"/>
            </a:pPr>
            <a:r>
              <a:t>гранит серый, </a:t>
            </a:r>
          </a:p>
          <a:p>
            <a:pPr>
              <a:defRPr sz="1800"/>
            </a:pPr>
            <a:r>
              <a:t>кованый – постамент.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Картинка 1 из 19" descr="Картинка 1 из 19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937" y="214312"/>
            <a:ext cx="4929188" cy="621506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Герб Приморского района."/>
          <p:cNvSpPr txBox="1"/>
          <p:nvPr/>
        </p:nvSpPr>
        <p:spPr>
          <a:xfrm>
            <a:off x="6000750" y="2153854"/>
            <a:ext cx="3000375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Герб Приморского района.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Источник на Байконурской" descr="Источник на Байконурской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625" y="285750"/>
            <a:ext cx="4572000" cy="642937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Это интересно.…"/>
          <p:cNvSpPr txBox="1"/>
          <p:nvPr/>
        </p:nvSpPr>
        <p:spPr>
          <a:xfrm>
            <a:off x="5429250" y="1714500"/>
            <a:ext cx="3500438" cy="359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/>
            </a:pPr>
            <a:r>
              <a:t>Это интересно.</a:t>
            </a:r>
          </a:p>
          <a:p>
            <a:pPr>
              <a:defRPr sz="4000"/>
            </a:pPr>
          </a:p>
          <a:p>
            <a:pPr>
              <a:defRPr sz="4000"/>
            </a:pPr>
          </a:p>
          <a:p>
            <a:pPr>
              <a:defRPr sz="4000"/>
            </a:pPr>
          </a:p>
          <a:p>
            <a:pPr>
              <a:defRPr sz="4000"/>
            </a:pPr>
          </a:p>
          <a:p>
            <a:pPr>
              <a:defRPr sz="1800"/>
            </a:pPr>
            <a:r>
              <a:t>Природный источник на Байконурской.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Картинка 82 из 16651" descr="Картинка 82 из 16651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312" y="214312"/>
            <a:ext cx="4429126" cy="564356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Детская железная дорога"/>
          <p:cNvSpPr txBox="1"/>
          <p:nvPr/>
        </p:nvSpPr>
        <p:spPr>
          <a:xfrm>
            <a:off x="5000625" y="1571625"/>
            <a:ext cx="254540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Детская железная дорога</a:t>
            </a:r>
          </a:p>
        </p:txBody>
      </p:sp>
      <p:pic>
        <p:nvPicPr>
          <p:cNvPr id="179" name="http://im2-tub.yandex.net/i?id=82037443-05" descr="http://im2-tub.yandex.net/i?id=82037443-05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00687" y="3500437"/>
            <a:ext cx="2547938" cy="2571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Картинка 8 из 3518" descr="Картинка 8 из 3518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62" y="285750"/>
            <a:ext cx="4786313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Парк 300 летия…"/>
          <p:cNvSpPr txBox="1"/>
          <p:nvPr/>
        </p:nvSpPr>
        <p:spPr>
          <a:xfrm>
            <a:off x="5500687" y="2143125"/>
            <a:ext cx="3429001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t>Парк 300 летия</a:t>
            </a:r>
          </a:p>
          <a:p>
            <a:pPr>
              <a:defRPr sz="1800"/>
            </a:pPr>
            <a:r>
              <a:t>Санкт-Петербурга.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имо́рский райо́н – административно-территориальная единица Санкт-Петербурга,…"/>
          <p:cNvSpPr txBox="1"/>
          <p:nvPr/>
        </p:nvSpPr>
        <p:spPr>
          <a:xfrm>
            <a:off x="785812" y="625693"/>
            <a:ext cx="8072438" cy="5331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3000"/>
            </a:pPr>
            <a:r>
              <a:t>Примо́рский райо́н – административно-территориальная единица Санкт-Петербурга, </a:t>
            </a:r>
          </a:p>
          <a:p>
            <a:pPr>
              <a:defRPr sz="3000"/>
            </a:pPr>
            <a:r>
              <a:t>один из крупнейших районов города. Его площадь составляет 109,87 км². По данным Госкомстата на 1 января 2008 года, </a:t>
            </a:r>
          </a:p>
          <a:p>
            <a:pPr>
              <a:defRPr sz="3000"/>
            </a:pPr>
            <a:r>
              <a:t>численность района составляет </a:t>
            </a:r>
          </a:p>
          <a:p>
            <a:pPr>
              <a:defRPr sz="3000"/>
            </a:pPr>
            <a:r>
              <a:t>412,2 тысяч человек, </a:t>
            </a:r>
          </a:p>
          <a:p>
            <a:pPr>
              <a:defRPr sz="3000"/>
            </a:pPr>
            <a:r>
              <a:t>фактически проживает около 700 тысяч человек. История Приморского района начинается за много лет до основания Петербурга. </a:t>
            </a:r>
          </a:p>
          <a:p>
            <a:pPr>
              <a:defRPr sz="32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Картинка 15 из 3518" descr="Картинка 15 из 3518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0" y="214312"/>
            <a:ext cx="8143875" cy="6429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Картинка 149 из 3518" descr="Картинка 149 из 3518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0187" y="214312"/>
            <a:ext cx="4929188" cy="6429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Картинка 2 из 692" descr="Картинка 2 из 692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0" y="214312"/>
            <a:ext cx="8072438" cy="5786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Фондохранилище Эрмитажа в &quot;Старой деревне&quot;."/>
          <p:cNvSpPr txBox="1"/>
          <p:nvPr/>
        </p:nvSpPr>
        <p:spPr>
          <a:xfrm>
            <a:off x="714375" y="6215062"/>
            <a:ext cx="807243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t>Фондохранилище </a:t>
            </a:r>
            <a:r>
              <a:rPr b="1"/>
              <a:t>Эрмитажа</a:t>
            </a:r>
            <a:r>
              <a:t> в "</a:t>
            </a:r>
            <a:r>
              <a:rPr b="1"/>
              <a:t>Старой</a:t>
            </a:r>
            <a:r>
              <a:t> </a:t>
            </a:r>
            <a:r>
              <a:rPr b="1"/>
              <a:t>деревне</a:t>
            </a:r>
            <a:r>
              <a:t>".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Церковь Благовещения Пресвятой Богородицы"/>
          <p:cNvSpPr txBox="1"/>
          <p:nvPr/>
        </p:nvSpPr>
        <p:spPr>
          <a:xfrm>
            <a:off x="785812" y="6072187"/>
            <a:ext cx="757237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Церковь Благовещения Пресвятой Богородицы </a:t>
            </a:r>
          </a:p>
        </p:txBody>
      </p:sp>
      <p:pic>
        <p:nvPicPr>
          <p:cNvPr id="192" name="Приморский район. Церковь Благовещения Пресвятой Богородицы (в Старой Деревне)" descr="Приморский район. Церковь Благовещения Пресвятой Богородицы (в Старой Деревне)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5" y="285750"/>
            <a:ext cx="7286625" cy="5286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Место дуэли А. С. Пушкина в 1880 г. С натуры рис. Рейнгардт"/>
          <p:cNvSpPr txBox="1"/>
          <p:nvPr/>
        </p:nvSpPr>
        <p:spPr>
          <a:xfrm>
            <a:off x="1071562" y="6082916"/>
            <a:ext cx="714375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Место дуэли А. С. Пушкина в 1880 г. С натуры рис. Рейнгардт </a:t>
            </a:r>
          </a:p>
        </p:txBody>
      </p:sp>
      <p:pic>
        <p:nvPicPr>
          <p:cNvPr id="195" name="http://pushkin.aha.ru/IMAGES/b037.jpg" descr="http://pushkin.aha.ru/IMAGES/b0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214312"/>
            <a:ext cx="8001000" cy="5786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http://gavrilin-dshi-spb.narod.ru/x_3d302505.jpg" descr="http://gavrilin-dshi-spb.narod.ru/x_3d3025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760" y="214312"/>
            <a:ext cx="6681605" cy="561002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Памятник, поставленный в 1937 г. на месте дуэли А.С. Пушкина."/>
          <p:cNvSpPr txBox="1"/>
          <p:nvPr/>
        </p:nvSpPr>
        <p:spPr>
          <a:xfrm>
            <a:off x="1259532" y="5824537"/>
            <a:ext cx="648206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Памятник, поставленный в 1937 г. на месте дуэли А.С. Пушкина.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http://img15.imagehosting.gr/out.php/i667495_786pxDuelofPushlinandd27Anthes2819thcentury29.jpg" descr="http://img15.imagehosting.gr/out.php/i667495_786pxDuelofPushlinandd27Anthes2819thcentury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5" y="214312"/>
            <a:ext cx="7715250" cy="564356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Дуэль Пушкина с Дантесом-Геккерен 27-го января 1837 г. С картины, писанной по словесной передаче академиком Волковым, рис. Коверзнев"/>
          <p:cNvSpPr txBox="1"/>
          <p:nvPr/>
        </p:nvSpPr>
        <p:spPr>
          <a:xfrm>
            <a:off x="357187" y="6087679"/>
            <a:ext cx="8786813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Дуэль Пушкина с Дантесом-Геккерен 27-го января 1837 г. С картины, писанной по словесной передаче академиком Волковым, рис. Коверзнев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http://al-spbphoto.narod.ru/okraina/Serafimovskoe_kladbische_vorota_s_Zausadebnoy_15-10-04m.jpg" descr="http://al-spbphoto.narod.ru/okraina/Serafimovskoe_kladbische_vorota_s_Zausadebnoy_15-10-04m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0" y="285750"/>
            <a:ext cx="5715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Серафимовское кладбище."/>
          <p:cNvSpPr txBox="1"/>
          <p:nvPr/>
        </p:nvSpPr>
        <p:spPr>
          <a:xfrm>
            <a:off x="6429375" y="2428875"/>
            <a:ext cx="271462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Серафимовское кладбище.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http://al-spbphoto.narod.ru/okraina/Serafimovskoe_kladbische_memorial5_15-10-04m.jpg" descr="http://al-spbphoto.narod.ru/okraina/Serafimovskoe_kladbische_memorial5_15-10-04m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0" y="285750"/>
            <a:ext cx="5500688" cy="507206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Серафимовское кладбище. Мемориал защитникам Ленинграда."/>
          <p:cNvSpPr txBox="1"/>
          <p:nvPr/>
        </p:nvSpPr>
        <p:spPr>
          <a:xfrm>
            <a:off x="285750" y="5786437"/>
            <a:ext cx="864393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Серафимовское кладбище. Мемориал защитникам Ленинграда.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http://content.foto.mail.ru/mail/zxcbnm70/_blogs/i-254.jpg" descr="http://content.foto.mail.ru/mail/zxcbnm70/_blogs/i-2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5" y="285750"/>
            <a:ext cx="7715250" cy="5286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Буддийский храм."/>
          <p:cNvSpPr txBox="1"/>
          <p:nvPr/>
        </p:nvSpPr>
        <p:spPr>
          <a:xfrm>
            <a:off x="2428875" y="5786437"/>
            <a:ext cx="185313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Буддийский храм.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Картинка 7 из 692" descr="Картинка 7 из 692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250" y="357187"/>
            <a:ext cx="7429500" cy="5572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На территории района когда-то существовала деревня Лахта."/>
          <p:cNvSpPr txBox="1"/>
          <p:nvPr/>
        </p:nvSpPr>
        <p:spPr>
          <a:xfrm>
            <a:off x="357187" y="6143625"/>
            <a:ext cx="850106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На территории района когда-то существовала деревня Лахта.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Юнтоловский заповедник."/>
          <p:cNvSpPr txBox="1"/>
          <p:nvPr/>
        </p:nvSpPr>
        <p:spPr>
          <a:xfrm>
            <a:off x="5286375" y="357187"/>
            <a:ext cx="267856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Юнтоловский заповедник.</a:t>
            </a:r>
          </a:p>
        </p:txBody>
      </p:sp>
      <p:pic>
        <p:nvPicPr>
          <p:cNvPr id="213" name="http://img-fotki.yandex.ru/get/3205/val-gromov.9/0_1f939_e9afefaa_XL" descr="http://img-fotki.yandex.ru/get/3205/val-gromov.9/0_1f939_e9afefaa_X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214312"/>
            <a:ext cx="4643438" cy="6357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http://img-2004-04.photosight.ru/14/460354.jpg" descr="http://img-2004-04.photosight.ru/14/46035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3500" y="1214437"/>
            <a:ext cx="3786188" cy="5357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Спасибо за внимание."/>
          <p:cNvSpPr txBox="1"/>
          <p:nvPr/>
        </p:nvSpPr>
        <p:spPr>
          <a:xfrm>
            <a:off x="1547812" y="2565400"/>
            <a:ext cx="6056075" cy="764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4800"/>
            </a:pPr>
            <a:r>
              <a:t>Спасибо за внимание</a:t>
            </a:r>
            <a:r>
              <a:rPr b="0" sz="18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http://img-fotki.yandex.ru/get/4108/bar-4amp.1/0_25257_2dd9f51f_L" descr="http://img-fotki.yandex.ru/get/4108/bar-4amp.1/0_25257_2dd9f51f_L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312" y="142875"/>
            <a:ext cx="5357813" cy="450056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Деревня Лахта состояла из 72 крестьянских дворов, она находилась на северном берегу Финского залива, к западу от Старой деревни (5-6 верст), и была расположена в низкой и песчаной, а потому относительно сухой местности. 5/6 населения - финны, которые по русски говорили плохо. Зимние помещения обыкновенно сдавались на лето дачникам, а само население жили в сараях, где зимой помещали скот."/>
          <p:cNvSpPr txBox="1"/>
          <p:nvPr/>
        </p:nvSpPr>
        <p:spPr>
          <a:xfrm>
            <a:off x="214312" y="4857750"/>
            <a:ext cx="8429626" cy="168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Деревня Лахта состояла из 72 крестьянских дворов, она находилась на северном берегу Финского залива, к западу от Старой деревни (5-6 верст), и была расположена в низкой и песчаной, а потому относительно сухой местности. 5/6 населения - финны, которые по русски говорили плохо. Зимние помещения обыкновенно сдавались на лето дачникам, а само население жили в сараях, где зимой помещали скот.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Коломяги, (ранее Коломяки, фин. Kolomäki) — исторический район на севере Санкт-Петербурга По одной из версий название — это русифицированное карело-ижорское «гора с колеёй/оврагом». Бывшая деревня в конце XIX в. насчитывала 130 жилых домов (не считая дач) и 750 жителей. В начале XX в. — дачный пригород Санкт-Петербурга — в летние месяцы"/>
          <p:cNvSpPr txBox="1"/>
          <p:nvPr/>
        </p:nvSpPr>
        <p:spPr>
          <a:xfrm>
            <a:off x="357187" y="5143500"/>
            <a:ext cx="8001001" cy="141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t>Коломяги, (ранее </a:t>
            </a:r>
            <a:r>
              <a:rPr i="1"/>
              <a:t>Коломяки</a:t>
            </a:r>
            <a:r>
              <a:t>, </a:t>
            </a:r>
            <a:r>
              <a:rPr u="sng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 invalidUrl="" action="" tgtFrame="" tooltip="" history="1" highlightClick="0" endSnd="0"/>
              </a:rPr>
              <a:t>фин.</a:t>
            </a:r>
            <a:r>
              <a:t> </a:t>
            </a:r>
            <a:r>
              <a:rPr i="1"/>
              <a:t>Kolomäki</a:t>
            </a:r>
            <a:r>
              <a:t>) — </a:t>
            </a:r>
            <a:r>
              <a:rPr u="sng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3" invalidUrl="" action="" tgtFrame="" tooltip="" history="1" highlightClick="0" endSnd="0"/>
              </a:rPr>
              <a:t>исторический район</a:t>
            </a:r>
            <a:r>
              <a:t> на севере </a:t>
            </a:r>
            <a:r>
              <a:rPr u="sng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4" invalidUrl="" action="" tgtFrame="" tooltip="" history="1" highlightClick="0" endSnd="0"/>
              </a:rPr>
              <a:t>Санкт-Петербурга</a:t>
            </a:r>
            <a:r>
              <a:t> По одной из версий название — это русифицированное карело-ижорское «гора с колеёй/оврагом». Бывшая деревня в конце XIX в. насчитывала 130 жилых домов (не считая дач) и 750 жителей. В начале XX в. — дачный пригород Санкт-Петербурга — в летние месяцы </a:t>
            </a:r>
          </a:p>
        </p:txBody>
      </p:sp>
      <p:pic>
        <p:nvPicPr>
          <p:cNvPr id="137" name="Файл:Hram kolomyagi.JPG" descr="Файл:Hram kolomyagi.JP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875" y="142875"/>
            <a:ext cx="6143625" cy="4929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ервые упоминания о поселениях около Лахтинского разлива относятся к 1500-м годам.…"/>
          <p:cNvSpPr txBox="1"/>
          <p:nvPr/>
        </p:nvSpPr>
        <p:spPr>
          <a:xfrm>
            <a:off x="5072062" y="2261010"/>
            <a:ext cx="3857626" cy="2215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800"/>
            </a:pPr>
            <a:r>
              <a:t>Первые упоминания о поселениях около Лахтинского разлива относятся к 1500-м годам. </a:t>
            </a:r>
          </a:p>
          <a:p>
            <a:pPr>
              <a:defRPr sz="1800"/>
            </a:pPr>
            <a:r>
              <a:t>Район имеет другое известное название – Бывший Комендантский аэродром. </a:t>
            </a:r>
          </a:p>
          <a:p>
            <a:pPr>
              <a:defRPr sz="1800"/>
            </a:pPr>
            <a:r>
              <a:t>История этого названия начинается с того момента, когда Петр I </a:t>
            </a:r>
          </a:p>
        </p:txBody>
      </p:sp>
      <p:pic>
        <p:nvPicPr>
          <p:cNvPr id="140" name="http://rnns.ru/uploads/posts/2010-01/1264837587_1228258506_portrait-of-peter-i-jrx-1856.jpg" descr="http://rnns.ru/uploads/posts/2010-01/1264837587_1228258506_portrait-of-peter-i-jrx-18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12" y="214312"/>
            <a:ext cx="4733926" cy="619125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Ж. М. Наттье. Портрет Петра Первого"/>
          <p:cNvSpPr txBox="1"/>
          <p:nvPr/>
        </p:nvSpPr>
        <p:spPr>
          <a:xfrm>
            <a:off x="357187" y="6439819"/>
            <a:ext cx="5572126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/>
            </a:pPr>
            <a:r>
              <a:t>Ж. М. Наттье. </a:t>
            </a:r>
            <a:r>
              <a:rPr b="1"/>
              <a:t>Портрет</a:t>
            </a:r>
            <a:r>
              <a:t> </a:t>
            </a:r>
            <a:r>
              <a:rPr b="1"/>
              <a:t>Петра</a:t>
            </a:r>
            <a:r>
              <a:t> </a:t>
            </a:r>
            <a:r>
              <a:rPr b="1"/>
              <a:t>Первого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жаловал во владение комендантов Петропавловской крепости обширную территорию на окраине Петербурга, и коменданты, сменяя друг друга, использовали угодья и сенные покосы как средство дополнительного дохода."/>
          <p:cNvSpPr txBox="1"/>
          <p:nvPr/>
        </p:nvSpPr>
        <p:spPr>
          <a:xfrm>
            <a:off x="214312" y="5664610"/>
            <a:ext cx="8501063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жаловал во владение комендантов Петропавловской крепости обширную территорию на окраине Петербурга, и коменданты, сменяя друг друга, использовали угодья и сенные покосы как средство дополнительного дохода. </a:t>
            </a:r>
          </a:p>
        </p:txBody>
      </p:sp>
      <p:pic>
        <p:nvPicPr>
          <p:cNvPr id="144" name="http://www.bibliotekar.ru/Kartiny1/50.files/image001.jpg" descr="http://www.bibliotekar.ru/Kartiny1/50.files/image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12" y="214312"/>
            <a:ext cx="7286626" cy="5286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http://www.2spb.ru/Fotos/Flats/Big/4573/2_petropavlovka1.jpg" descr="http://www.2spb.ru/Fotos/Flats/Big/4573/2_petropavlovka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5" y="214312"/>
            <a:ext cx="7643813" cy="564356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Таким образом, земли на левом берегу Черной речки получили название Комендантской дачи."/>
          <p:cNvSpPr txBox="1"/>
          <p:nvPr/>
        </p:nvSpPr>
        <p:spPr>
          <a:xfrm>
            <a:off x="428625" y="6016241"/>
            <a:ext cx="7715250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Таким образом, земли на левом берегу Черной речки получили название Комендантской дачи.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В 1893 году близ Коломяжского шоссе Скаковым обществом был построен ипподром."/>
          <p:cNvSpPr txBox="1"/>
          <p:nvPr/>
        </p:nvSpPr>
        <p:spPr>
          <a:xfrm>
            <a:off x="357187" y="5786437"/>
            <a:ext cx="8286751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В 1893 году близ Коломяжского шоссе Скаковым обществом был построен ипподром. </a:t>
            </a:r>
          </a:p>
        </p:txBody>
      </p:sp>
      <p:pic>
        <p:nvPicPr>
          <p:cNvPr id="150" name="http://fsussr.avsim.ru/History/Images/A-Kom-map.jpg" descr="http://fsussr.avsim.ru/History/Images/A-Kom-ma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12" y="142875"/>
            <a:ext cx="3429001" cy="476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http://www.fotobank.ru/img/FB03-1893.jpg" descr="http://www.fotobank.ru/img/FB03-189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4875" y="2643187"/>
            <a:ext cx="3476625" cy="2928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вердый переплет">
  <a:themeElements>
    <a:clrScheme name="Твердый переплет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3624"/>
      </a:accent1>
      <a:accent2>
        <a:srgbClr val="D6862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вердый переплет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Твердый перепле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вердый переплет">
  <a:themeElements>
    <a:clrScheme name="Твердый переплет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3624"/>
      </a:accent1>
      <a:accent2>
        <a:srgbClr val="D6862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вердый переплет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Твердый перепле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