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930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9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4041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712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2314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9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04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79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59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5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55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25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9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6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51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55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3D392-9EE2-42C5-969D-62D593F78B93}" type="datetimeFigureOut">
              <a:rPr lang="ru-RU" smtClean="0"/>
              <a:t>23.04.2018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5B1D60F-BD18-4450-B4B7-5852FEC111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9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0%BD%D0%B0%D0%B4%D1%8B%D1%80%D1%8C#cite_note-1989C-17" TargetMode="External"/><Relationship Id="rId13" Type="http://schemas.openxmlformats.org/officeDocument/2006/relationships/hyperlink" Target="https://ru.wikipedia.org/wiki/%D0%90%D0%BD%D0%B0%D0%B4%D1%8B%D1%80%D1%8C#cite_note-2013W-22" TargetMode="External"/><Relationship Id="rId18" Type="http://schemas.openxmlformats.org/officeDocument/2006/relationships/hyperlink" Target="https://ru.wikipedia.org/wiki/%D0%90%D0%BD%D0%B0%D0%B4%D1%8B%D1%80%D1%8C#cite_note-2018CHU-2" TargetMode="External"/><Relationship Id="rId3" Type="http://schemas.openxmlformats.org/officeDocument/2006/relationships/hyperlink" Target="https://ru.wikipedia.org/wiki/%D0%90%D0%BD%D0%B0%D0%B4%D1%8B%D1%80%D1%8C#cite_note-1939AH-12" TargetMode="External"/><Relationship Id="rId7" Type="http://schemas.openxmlformats.org/officeDocument/2006/relationships/hyperlink" Target="https://ru.wikipedia.org/wiki/%D0%90%D0%BD%D0%B0%D0%B4%D1%8B%D1%80%D1%8C#cite_note-1979D-16" TargetMode="External"/><Relationship Id="rId12" Type="http://schemas.openxmlformats.org/officeDocument/2006/relationships/hyperlink" Target="https://ru.wikipedia.org/wiki/%D0%90%D0%BD%D0%B0%D0%B4%D1%8B%D1%80%D1%8C#cite_note-2012A-21" TargetMode="External"/><Relationship Id="rId17" Type="http://schemas.openxmlformats.org/officeDocument/2006/relationships/hyperlink" Target="https://ru.wikipedia.org/wiki/%D0%90%D0%BD%D0%B0%D0%B4%D1%8B%D1%80%D1%8C#cite_note-2017AA-26" TargetMode="External"/><Relationship Id="rId2" Type="http://schemas.openxmlformats.org/officeDocument/2006/relationships/hyperlink" Target="https://ru.wikipedia.org/wiki/%D0%90%D0%BD%D0%B0%D0%B4%D1%8B%D1%80%D1%8C#cite_note-11" TargetMode="External"/><Relationship Id="rId16" Type="http://schemas.openxmlformats.org/officeDocument/2006/relationships/hyperlink" Target="https://ru.wikipedia.org/wiki/%D0%90%D0%BD%D0%B0%D0%B4%D1%8B%D1%80%D1%8C#cite_note-2016AA-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0%D0%BD%D0%B0%D0%B4%D1%8B%D1%80%D1%8C#cite_note-1939BL-15" TargetMode="External"/><Relationship Id="rId11" Type="http://schemas.openxmlformats.org/officeDocument/2006/relationships/hyperlink" Target="https://ru.wikipedia.org/wiki/%D0%90%D0%BD%D0%B0%D0%B4%D1%8B%D1%80%D1%8C#cite_note-2010W-20" TargetMode="External"/><Relationship Id="rId5" Type="http://schemas.openxmlformats.org/officeDocument/2006/relationships/hyperlink" Target="https://ru.wikipedia.org/wiki/%D0%90%D0%BD%D0%B0%D0%B4%D1%8B%D1%80%D1%8C#cite_note-1970E-14" TargetMode="External"/><Relationship Id="rId15" Type="http://schemas.openxmlformats.org/officeDocument/2006/relationships/hyperlink" Target="https://ru.wikipedia.org/wiki/%D0%90%D0%BD%D0%B0%D0%B4%D1%8B%D1%80%D1%8C#cite_note-2015DS-24" TargetMode="External"/><Relationship Id="rId10" Type="http://schemas.openxmlformats.org/officeDocument/2006/relationships/hyperlink" Target="https://ru.wikipedia.org/wiki/%D0%90%D0%BD%D0%B0%D0%B4%D1%8B%D1%80%D1%8C#cite_note-2009D-19" TargetMode="External"/><Relationship Id="rId4" Type="http://schemas.openxmlformats.org/officeDocument/2006/relationships/hyperlink" Target="https://ru.wikipedia.org/wiki/%D0%90%D0%BD%D0%B0%D0%B4%D1%8B%D1%80%D1%8C#cite_note-1959C-13" TargetMode="External"/><Relationship Id="rId9" Type="http://schemas.openxmlformats.org/officeDocument/2006/relationships/hyperlink" Target="https://ru.wikipedia.org/wiki/%D0%90%D0%BD%D0%B0%D0%B4%D1%8B%D1%80%D1%8C#cite_note-2002B-18" TargetMode="External"/><Relationship Id="rId14" Type="http://schemas.openxmlformats.org/officeDocument/2006/relationships/hyperlink" Target="https://ru.wikipedia.org/wiki/%D0%90%D0%BD%D0%B0%D0%B4%D1%8B%D1%80%D1%8C#cite_note-2014CQ-2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8%D0%BB%D0%BB%D0%B8%D0%BC%D0%B5%D1%82%D1%80" TargetMode="External"/><Relationship Id="rId2" Type="http://schemas.openxmlformats.org/officeDocument/2006/relationships/hyperlink" Target="https://ru.wikipedia.org/wiki/%D0%93%D1%80%D0%B0%D0%B4%D1%83%D1%81_%D0%A6%D0%B5%D0%BB%D1%8C%D1%81%D0%B8%D1%8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692727"/>
            <a:ext cx="9144000" cy="536170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4400" dirty="0" smtClean="0"/>
              <a:t>Презентация на тему:</a:t>
            </a:r>
          </a:p>
          <a:p>
            <a:r>
              <a:rPr lang="ru-RU" sz="4400" dirty="0" smtClean="0"/>
              <a:t> Город Анадырь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          Выполнил: Соколов Д.Д.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27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Население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243945" cy="435133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Жителей города называют </a:t>
            </a:r>
            <a:r>
              <a:rPr lang="ru-RU" dirty="0" err="1" smtClean="0"/>
              <a:t>анадырцами</a:t>
            </a:r>
            <a:r>
              <a:rPr lang="ru-RU" dirty="0" smtClean="0"/>
              <a:t>. По количеству населения Анадырь является крупнейшим городом Чукотки. В нём проживает около 15 000 человек. В основном это русские, есть также украинцы, белорусы и татары. Коренное население Анадыря и всего региона – чукчи, эвены, эскимосы и </a:t>
            </a:r>
            <a:r>
              <a:rPr lang="ru-RU" dirty="0" err="1" smtClean="0"/>
              <a:t>чуванцы</a:t>
            </a:r>
            <a:r>
              <a:rPr lang="ru-RU" dirty="0" smtClean="0"/>
              <a:t>. Они занимаются традиционными промыслами: ловят рыбу, разводят оленей, охотятся на китов. Появление промышленных городов и посёлков повлияло и на их быт. Те, кто живет в городах, часто работают на местных предприятиях, живут в стандартных квартирах, как и некоренные жители. Но большинство придерживаются традиционного образа жизни и даже зарабатывают этим на туристах. Они отходят дальше от городов, периодически кочуя по просторам тундры.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598396"/>
            <a:ext cx="5576452" cy="457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80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78873"/>
            <a:ext cx="5777346" cy="549809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Наиболее </a:t>
            </a:r>
            <a:r>
              <a:rPr lang="ru-RU" dirty="0"/>
              <a:t>многочисленную этническую группу представляют чукчи. В Анадыре в 2002 году их насчитывалось 1200 человек. Рядом с городом находится их этническое село </a:t>
            </a:r>
            <a:r>
              <a:rPr lang="ru-RU" dirty="0" err="1"/>
              <a:t>Тавайваам</a:t>
            </a:r>
            <a:r>
              <a:rPr lang="ru-RU" dirty="0"/>
              <a:t>. Представителей других народностей гораздо меньше. В 2002 году эскимосов в городе Анадыре насчитывалось 153 человека, </a:t>
            </a:r>
            <a:r>
              <a:rPr lang="ru-RU" dirty="0" err="1"/>
              <a:t>чуванцев</a:t>
            </a:r>
            <a:r>
              <a:rPr lang="ru-RU" dirty="0"/>
              <a:t> - 200, эвенов – 142 человека. Многие чукчи по-прежнему живут общинами. Они занимаются рыбной ловлей и продают орудия народного промысла в качестве сувениров. Их традиционное жилище называется яранга. Это переносной шатер, покрытый шкурами животных. Увидеть их в Анадыре или в </a:t>
            </a:r>
            <a:r>
              <a:rPr lang="ru-RU" dirty="0" err="1"/>
              <a:t>Тавайвааме</a:t>
            </a:r>
            <a:r>
              <a:rPr lang="ru-RU" dirty="0"/>
              <a:t> нельзя, так как для чукчей там построили обычные панельные дома. Религией у народа, как и у эскимосов, является анимизм. Чукчи верят в одухотворенность сил природы, светил и животных, верят в существование злых духов. На некоторые праздники у них принято «кормить» созвездие или приносить жертву огню 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346" y="678873"/>
            <a:ext cx="6317672" cy="549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9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059237"/>
              </p:ext>
            </p:extLst>
          </p:nvPr>
        </p:nvGraphicFramePr>
        <p:xfrm>
          <a:off x="1" y="4"/>
          <a:ext cx="12191998" cy="7038616"/>
        </p:xfrm>
        <a:graphic>
          <a:graphicData uri="http://schemas.openxmlformats.org/drawingml/2006/table">
            <a:tbl>
              <a:tblPr/>
              <a:tblGrid>
                <a:gridCol w="1741714">
                  <a:extLst>
                    <a:ext uri="{9D8B030D-6E8A-4147-A177-3AD203B41FA5}">
                      <a16:colId xmlns:a16="http://schemas.microsoft.com/office/drawing/2014/main" val="656559963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4188869978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60496535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339919025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84545396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10991202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677473358"/>
                    </a:ext>
                  </a:extLst>
                </a:gridCol>
              </a:tblGrid>
              <a:tr h="764257">
                <a:tc gridSpan="7">
                  <a:txBody>
                    <a:bodyPr/>
                    <a:lstStyle/>
                    <a:p>
                      <a:r>
                        <a:rPr lang="ru-RU" sz="2800" dirty="0" smtClean="0"/>
                        <a:t>                                             Численность населения</a:t>
                      </a:r>
                    </a:p>
                    <a:p>
                      <a:endParaRPr lang="ru-RU" sz="2800" dirty="0"/>
                    </a:p>
                  </a:txBody>
                  <a:tcPr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67622"/>
                  </a:ext>
                </a:extLst>
              </a:tr>
              <a:tr h="761717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1926</a:t>
                      </a:r>
                      <a:r>
                        <a:rPr lang="ru-RU" sz="1800" u="none" strike="noStrike" baseline="30000" dirty="0">
                          <a:solidFill>
                            <a:srgbClr val="0B0080"/>
                          </a:solidFill>
                          <a:effectLst/>
                          <a:hlinkClick r:id="rId2"/>
                        </a:rPr>
                        <a:t>[11]</a:t>
                      </a:r>
                      <a:endParaRPr lang="ru-RU" sz="18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1939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3"/>
                        </a:rPr>
                        <a:t>[12]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1959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4"/>
                        </a:rPr>
                        <a:t>[13]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1970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5"/>
                        </a:rPr>
                        <a:t>[14]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1973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1979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7"/>
                        </a:rPr>
                        <a:t>[16]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1989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8"/>
                        </a:rPr>
                        <a:t>[17]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161312"/>
                  </a:ext>
                </a:extLst>
              </a:tr>
              <a:tr h="761717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224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3344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5859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7703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9000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12 241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17 094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73310"/>
                  </a:ext>
                </a:extLst>
              </a:tr>
              <a:tr h="761717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1992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1996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2000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2001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2002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9"/>
                        </a:rPr>
                        <a:t>[18]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2003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2005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394619"/>
                  </a:ext>
                </a:extLst>
              </a:tr>
              <a:tr h="761717"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r>
                        <a:rPr lang="ru-RU" sz="1800">
                          <a:effectLst/>
                        </a:rPr>
                        <a:t>16 500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r>
                        <a:rPr lang="ru-RU" sz="1800">
                          <a:effectLst/>
                        </a:rPr>
                        <a:t>13 200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r>
                        <a:rPr lang="ru-RU" sz="1800">
                          <a:effectLst/>
                        </a:rPr>
                        <a:t>11 900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r>
                        <a:rPr lang="ru-RU" sz="1800">
                          <a:effectLst/>
                        </a:rPr>
                        <a:t>11 300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r>
                        <a:rPr lang="ru-RU" sz="1800">
                          <a:effectLst/>
                        </a:rPr>
                        <a:t>11 038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r>
                        <a:rPr lang="ru-RU" sz="1800">
                          <a:effectLst/>
                        </a:rPr>
                        <a:t>11 000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</a:rPr>
                        <a:t>↘</a:t>
                      </a:r>
                      <a:r>
                        <a:rPr lang="ru-RU" sz="1800">
                          <a:effectLst/>
                        </a:rPr>
                        <a:t>10 900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331361"/>
                  </a:ext>
                </a:extLst>
              </a:tr>
              <a:tr h="761717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2006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2007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2008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2009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10"/>
                        </a:rPr>
                        <a:t>[19]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2010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11"/>
                        </a:rPr>
                        <a:t>[20]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2011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6"/>
                        </a:rPr>
                        <a:t>[15]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2012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12"/>
                        </a:rPr>
                        <a:t>[21]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730046"/>
                  </a:ext>
                </a:extLst>
              </a:tr>
              <a:tr h="761717"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11 200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11 600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11 800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11 827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13 045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13 529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rgbClr val="00AAFF"/>
                          </a:solidFill>
                          <a:effectLst/>
                        </a:rPr>
                        <a:t>→</a:t>
                      </a:r>
                      <a:r>
                        <a:rPr lang="ru-RU" sz="1800">
                          <a:effectLst/>
                        </a:rPr>
                        <a:t>13 529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389428"/>
                  </a:ext>
                </a:extLst>
              </a:tr>
              <a:tr h="761717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2013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13"/>
                        </a:rPr>
                        <a:t>[22]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2014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14"/>
                        </a:rPr>
                        <a:t>[23]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2015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15"/>
                        </a:rPr>
                        <a:t>[24]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2016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16"/>
                        </a:rPr>
                        <a:t>[25]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2017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17"/>
                        </a:rPr>
                        <a:t>[26]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2018</a:t>
                      </a:r>
                      <a:r>
                        <a:rPr lang="ru-RU" sz="1800" u="none" strike="noStrike" baseline="30000">
                          <a:solidFill>
                            <a:srgbClr val="0B0080"/>
                          </a:solidFill>
                          <a:effectLst/>
                          <a:hlinkClick r:id="rId18"/>
                        </a:rPr>
                        <a:t>[2]</a:t>
                      </a:r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06916"/>
                  </a:ext>
                </a:extLst>
              </a:tr>
              <a:tr h="761717"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13 747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14 029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14 326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14 899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15 468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solidFill>
                            <a:srgbClr val="00CC00"/>
                          </a:solidFill>
                          <a:effectLst/>
                        </a:rPr>
                        <a:t>↗</a:t>
                      </a:r>
                      <a:r>
                        <a:rPr lang="ru-RU" sz="1800">
                          <a:effectLst/>
                        </a:rPr>
                        <a:t>15 604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2112433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Жизнь в Анадыре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691" y="1825625"/>
            <a:ext cx="6262254" cy="435133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Этот город очень чистый и ухоженный. Все здания и жилые дома в нем построены на сваях, а коммуникации проведены поверху. Это сделано из-за вечной мерзлоты. Она подступает совсем близко к поверхности земли. Соприкасаясь с постройками, ее верхние слои могут оттаивать и нарушать прочность фундамента. Столь отдаленное географическое положение влияет и на местные цены. Жить в Анадыре очень дорого. Стоимость продуктов и бензина почти в два раза превышает цены Москвы. Своих продуктов в регионе немного, в основном это мясо оленей и рыба. Остальные продукты в город доставляю.</a:t>
            </a:r>
            <a:r>
              <a:rPr lang="ru-RU" dirty="0"/>
              <a:t> Жители города работают на рыбном заводе, а также на предприятиях по добыче угля и золота, которые находятся рядом. В Анадыре расположено две электростанции – тепловая и ветровая. Анадырская ВЭС считается одной из крупнейших в России. Добраться до города можно по воздуху. Местный аэропорт связывается рейсами с Хабаровском и Москвой. Он расположен на другом берегу лимана, из него в Анадырь летает </a:t>
            </a:r>
            <a:r>
              <a:rPr lang="ru-RU" dirty="0" smtClean="0"/>
              <a:t>вертолет.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002" y="1825625"/>
            <a:ext cx="535305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92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Достопримечательности Анадыря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11" y="1510145"/>
            <a:ext cx="5860472" cy="466681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Столица Чукотки не обделена достопримечательностями. На главной площади города - площади Ленина - находится музей «Наследие Чукотки». Это очень современный центр с мультимедийными экранами и прочими новшествами. В нем можно ближе познакомиться с жизнью Чукотки и историей ее освоения. Свято-Троицкий собор на берегу лимана – крупнейший в мире деревянный храм, который стоит на вечной мерзлоте. Его основали только в 2002 году. Храм построили с учетом всех нюансов местных грунтов и погоды. Так, холодильные установки в его фундаменте не дают почве нагреваться выше, чем -3 градуса, а все приделы объединены, чтобы здание выдержало холод и </a:t>
            </a:r>
            <a:r>
              <a:rPr lang="ru-RU" dirty="0" smtClean="0"/>
              <a:t>ветра.</a:t>
            </a:r>
            <a:r>
              <a:rPr lang="ru-RU" dirty="0"/>
              <a:t> В Анадыре стоит памятник Николаю Чудотворцу, писателю Юрию </a:t>
            </a:r>
            <a:r>
              <a:rPr lang="ru-RU" dirty="0" err="1"/>
              <a:t>Рытхэу</a:t>
            </a:r>
            <a:r>
              <a:rPr lang="ru-RU" dirty="0"/>
              <a:t>, памятник Ленину и несколько мемориалов. В 50 км от города находится гора Святого Дионисия, на запад от него через реку виднеются и другие горы. Примерно в 7 км есть сопка Святого Михаила, на которой находится станция тропосферной связи.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819" y="1510145"/>
            <a:ext cx="5765656" cy="437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9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Сувениры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8582" y="1454727"/>
            <a:ext cx="10036030" cy="5112328"/>
          </a:xfrm>
        </p:spPr>
        <p:txBody>
          <a:bodyPr>
            <a:normAutofit/>
          </a:bodyPr>
          <a:lstStyle/>
          <a:p>
            <a:r>
              <a:rPr lang="ru-RU" dirty="0"/>
              <a:t>Основным, а главное, вкусным приобретением в столице Чукотки может стать красная икра и рыба. Их легко найти в магазине, но лучше взять у местных рыбаков. Чукчи продают килограмм икры примерно за 400 рублей. На собственную рыбалку и покупку некоторых сувениров необходимо специальное разрешение. Зато ягоды и грибы можно собирать свободно. Появляться они начинают в летне-осенний период. На галечном пляже Анадыря, кроме обычного щебня, попадается оникс и другие самоцветы. Они станут отличным сувениром на память. Разрешение понадобится для тех, кто захочет увезти с собой клыки тюленя или оленьи рога. В качестве экзотики может служить и мяч из кожи нерпы. Традиционными сувенирами также являются изделия из китового уса, резные фигурки из кости или клыков, одежда из кожи и меха </a:t>
            </a:r>
            <a:r>
              <a:rPr lang="ru-RU" dirty="0" smtClean="0"/>
              <a:t>животных.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01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2969" cy="6858000"/>
          </a:xfrm>
        </p:spPr>
      </p:pic>
    </p:spTree>
    <p:extLst>
      <p:ext uri="{BB962C8B-B14F-4D97-AF65-F5344CB8AC3E}">
        <p14:creationId xmlns:p14="http://schemas.microsoft.com/office/powerpoint/2010/main" val="59727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000" dirty="0" smtClean="0"/>
              <a:t>      Спасибо за внимание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9569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Чукотский автономный округ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4883727" cy="4351338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/>
              <a:t>Чукотка находится на Крайнем Севере. Она полностью занимает одноименный полуостров, а также несколько ближайших островов. В России этот округ окружён Магаданской областью, Камчатским краем и Якутией, на востоке граничит с США. Его берега омывают Тихий и Северный Ледовитый океан. Большая часть округа находится за полярным кругом. Какое на Чукотке море, знают только его обитатели: нарвалы, финвалы, разнообразные киты и моржи. Температура местных вод редко превышает 12 градусов. Если говорить про моря Чукотки серьезно, то эти суровые земли омывает сразу три не менее суровых моря - Берингово, Чукотское и Восточно-Сибирское.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308" y="1690687"/>
            <a:ext cx="597131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1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8" y="581891"/>
            <a:ext cx="5403273" cy="5595072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Зима </a:t>
            </a:r>
            <a:r>
              <a:rPr lang="ru-RU" dirty="0"/>
              <a:t>здесь длится почти десять месяцев, а в течение года действует холодный субарктический климат. Бескрайние просторы с многочисленными сопками, зеркально чистыми озерами и скалистыми берегами большую часть времени покрыты снегом. Лета, как такового, в регионе не бывает, средняя температура в июле всего +5-+10 градусов. В регионе почти нет дорог и полностью отсутствуют железнодорожные пути. Главным транспортом на полуострове являются грузовики и вездеходы. За Чукотским автономным округом числится много рекордов. На территории округа находятся крайние восточные точки России (мыс Дежнёва и остров </a:t>
            </a:r>
            <a:r>
              <a:rPr lang="ru-RU" dirty="0" err="1"/>
              <a:t>Ратманова</a:t>
            </a:r>
            <a:r>
              <a:rPr lang="ru-RU" dirty="0"/>
              <a:t>), а также самый северный (</a:t>
            </a:r>
            <a:r>
              <a:rPr lang="ru-RU" dirty="0" err="1"/>
              <a:t>Певек</a:t>
            </a:r>
            <a:r>
              <a:rPr lang="ru-RU" dirty="0"/>
              <a:t>) и самый восточный город страны (Анадырь). В его пределах находится самое восточное постоянное поселение - Уэлен, самый северный порт страны – </a:t>
            </a:r>
            <a:r>
              <a:rPr lang="ru-RU" dirty="0" err="1"/>
              <a:t>Певек</a:t>
            </a:r>
            <a:r>
              <a:rPr lang="ru-RU" dirty="0"/>
              <a:t>. Скалистый мыс </a:t>
            </a:r>
            <a:r>
              <a:rPr lang="ru-RU" dirty="0" err="1"/>
              <a:t>Наварин</a:t>
            </a:r>
            <a:r>
              <a:rPr lang="ru-RU" dirty="0"/>
              <a:t> является наиболее ветреным местом России, а на острове Врангеля проживает наибольшая в Арктике популяция белых медведей 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527" y="581891"/>
            <a:ext cx="5444837" cy="527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7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Столица Чукотки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55" y="1690687"/>
            <a:ext cx="5209309" cy="4486275"/>
          </a:xfrm>
        </p:spPr>
        <p:txBody>
          <a:bodyPr>
            <a:noAutofit/>
          </a:bodyPr>
          <a:lstStyle/>
          <a:p>
            <a:r>
              <a:rPr lang="ru-RU" sz="1600" dirty="0" smtClean="0"/>
              <a:t>Анадырь – крупнейший населенный пункт округа и его административный центр. Он расположен на берегу одноименного лимана Берингова моря, там, где в него впадают реки Анадырь и Казачка. Чуть западнее города находится залив </a:t>
            </a:r>
            <a:r>
              <a:rPr lang="ru-RU" sz="1600" dirty="0" err="1" smtClean="0"/>
              <a:t>Онэмен</a:t>
            </a:r>
            <a:r>
              <a:rPr lang="ru-RU" sz="1600" dirty="0" smtClean="0"/>
              <a:t>. Анадырь располагается на небольшом подъеме, его центр находится на высоте 35 метров над уровнем моря. На юго-запад от него простираются огромные участки равнинной тундры, изредка покрытой сопками. Это один из наиболее отдалённых городов страны. Местное время расходится с московским на целых девять часов. Географически город гораздо ближе к Аляске, чем к столице России (до Нома - 700 км, до Москвы 6192 км). 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5" y="1690687"/>
            <a:ext cx="587682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2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636" y="855807"/>
            <a:ext cx="4966855" cy="553113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Площадь Анадыря всего 20 квадратных километров. Он застроен панельными и блочными многоэтажками. Вид города немного необычен. Все его дома разноцветные и напоминают игрушечный городок. Так здесь справляются с бледностью местных пейзажей, ведь небольшое количество солнечных дней и отсутствие ярких красок вокруг может стать причиной плохого настроения и даже депрессии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490" y="855806"/>
            <a:ext cx="6243205" cy="508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67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Климат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3891" y="1468581"/>
            <a:ext cx="10160721" cy="4793673"/>
          </a:xfrm>
        </p:spPr>
        <p:txBody>
          <a:bodyPr>
            <a:normAutofit/>
          </a:bodyPr>
          <a:lstStyle/>
          <a:p>
            <a:r>
              <a:rPr lang="ru-RU" dirty="0" smtClean="0"/>
              <a:t>Климат Анадыря субарктический морской. Кроме того, он имеет муссонный характер. По сути, здесь существует только два сезона, и с каждой их сменой, меняются и воздушные массы. Зимой они холодные и сухие, приходят со стороны континента. Их действие смягчается близостью моря. Поэтому зимы в городе Анадыре переносятся легче, чем в других районах Чукотки.</a:t>
            </a:r>
            <a:r>
              <a:rPr lang="ru-RU" dirty="0"/>
              <a:t> Лето очень короткое и гораздо прохладнее, чем в остальной части региона. В это время на климат города влияют воздушные потоки с океана. Они приносят осадки, туманы и облачность, обделяя жителей солнечным светом. Зима в Анадыре продолжается семь месяцев, около 70 дней из них наблюдаются метели. Весна практически незаметна и длится только май месяц. Осень продолжается с конца августа по конец сентября </a:t>
            </a:r>
            <a:r>
              <a:rPr lang="ru-RU" dirty="0" smtClean="0"/>
              <a:t>. Средняя температура июля составляет +11 градусов, в январе она достигает -22 градусов. Очень часто дуют сильные ветры, которые могут доходить до 45 м/с. Летом они приводят к штормам и ураганам, зимой создают сильные метели и снежные бури. В 1968 году один из таких ветров носил по аэродрому вертолёт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48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113238"/>
              </p:ext>
            </p:extLst>
          </p:nvPr>
        </p:nvGraphicFramePr>
        <p:xfrm>
          <a:off x="0" y="2"/>
          <a:ext cx="12191997" cy="6857996"/>
        </p:xfrm>
        <a:graphic>
          <a:graphicData uri="http://schemas.openxmlformats.org/drawingml/2006/table">
            <a:tbl>
              <a:tblPr/>
              <a:tblGrid>
                <a:gridCol w="2872310">
                  <a:extLst>
                    <a:ext uri="{9D8B030D-6E8A-4147-A177-3AD203B41FA5}">
                      <a16:colId xmlns:a16="http://schemas.microsoft.com/office/drawing/2014/main" val="3597236570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2573180102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2806338876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523072449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2886803468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1724143409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1428099851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2645767544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391510226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3306672764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1544086972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1072795345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1263249036"/>
                    </a:ext>
                  </a:extLst>
                </a:gridCol>
                <a:gridCol w="716899">
                  <a:extLst>
                    <a:ext uri="{9D8B030D-6E8A-4147-A177-3AD203B41FA5}">
                      <a16:colId xmlns:a16="http://schemas.microsoft.com/office/drawing/2014/main" val="686086988"/>
                    </a:ext>
                  </a:extLst>
                </a:gridCol>
              </a:tblGrid>
              <a:tr h="411359">
                <a:tc gridSpan="14">
                  <a:txBody>
                    <a:bodyPr/>
                    <a:lstStyle/>
                    <a:p>
                      <a:pPr algn="ctr"/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</a:rPr>
                        <a:t>Климат Анадыря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054684"/>
                  </a:ext>
                </a:extLst>
              </a:tr>
              <a:tr h="1004271"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Показатель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Янв.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Фев.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Март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Апр.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effectLst/>
                        </a:rPr>
                        <a:t>Май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Июнь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Июль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effectLst/>
                        </a:rPr>
                        <a:t>Авг.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effectLst/>
                        </a:rPr>
                        <a:t>Сен.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Окт.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Нояб.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Дек.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effectLst/>
                        </a:rPr>
                        <a:t>Год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468277"/>
                  </a:ext>
                </a:extLst>
              </a:tr>
              <a:tr h="722291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Абсолютный максимум, </a:t>
                      </a:r>
                      <a:r>
                        <a:rPr lang="ru-RU" sz="1300" u="none" strike="noStrike">
                          <a:solidFill>
                            <a:srgbClr val="0B0080"/>
                          </a:solidFill>
                          <a:effectLst/>
                          <a:hlinkClick r:id="rId2" tooltip="Градус Цельсия"/>
                        </a:rPr>
                        <a:t>°</a:t>
                      </a:r>
                      <a:r>
                        <a:rPr lang="en-US" sz="1300" u="none" strike="noStrike">
                          <a:solidFill>
                            <a:srgbClr val="0B0080"/>
                          </a:solidFill>
                          <a:effectLst/>
                          <a:hlinkClick r:id="rId2" tooltip="Градус Цельсия"/>
                        </a:rPr>
                        <a:t>C</a:t>
                      </a:r>
                      <a:endParaRPr lang="en-US" sz="1300">
                        <a:effectLst/>
                      </a:endParaRP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5,8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2,7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7,1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19,3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</a:rPr>
                        <a:t>26,5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31,3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</a:rPr>
                        <a:t>26,6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17,7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15,6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4,6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4,3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31,3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319241"/>
                  </a:ext>
                </a:extLst>
              </a:tr>
              <a:tr h="1004271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Средний максимум, °</a:t>
                      </a:r>
                      <a:r>
                        <a:rPr lang="en-US" sz="1300">
                          <a:effectLst/>
                        </a:rPr>
                        <a:t>C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−18,8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−18,3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−15,5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−9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1,6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10,6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</a:rPr>
                        <a:t>15,6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</a:rPr>
                        <a:t>13,6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7,7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−2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−10,1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−15,6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−3,3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126410"/>
                  </a:ext>
                </a:extLst>
              </a:tr>
              <a:tr h="1004271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Средняя температура, °</a:t>
                      </a:r>
                      <a:r>
                        <a:rPr lang="en-US" sz="1300">
                          <a:effectLst/>
                        </a:rPr>
                        <a:t>C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−22,6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</a:rPr>
                        <a:t>−22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−19,3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−12,8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6,3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11,6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10,1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</a:rPr>
                        <a:t>4,6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−4,6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−13,3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−19,3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−6,9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054430"/>
                  </a:ext>
                </a:extLst>
              </a:tr>
              <a:tr h="1004271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Средний минимум, °</a:t>
                      </a:r>
                      <a:r>
                        <a:rPr lang="en-US" sz="1300">
                          <a:effectLst/>
                        </a:rPr>
                        <a:t>C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−26,2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−25,5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−22,8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−16,4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−4,4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3,2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8,6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7,3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−7,1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−16,7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−22,8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−10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718131"/>
                  </a:ext>
                </a:extLst>
              </a:tr>
              <a:tr h="1004271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Абсолютный минимум, °</a:t>
                      </a:r>
                      <a:r>
                        <a:rPr lang="en-US" sz="1300">
                          <a:effectLst/>
                        </a:rPr>
                        <a:t>C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FFFFFF"/>
                          </a:solidFill>
                          <a:effectLst/>
                        </a:rPr>
                        <a:t>−46,8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6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FFFFFF"/>
                          </a:solidFill>
                          <a:effectLst/>
                        </a:rPr>
                        <a:t>−44,7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68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FFFFFF"/>
                          </a:solidFill>
                          <a:effectLst/>
                        </a:rPr>
                        <a:t>−42,1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7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FFFFFF"/>
                          </a:solidFill>
                          <a:effectLst/>
                        </a:rPr>
                        <a:t>−39,6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8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−28,2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−7,6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−1,1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−4,3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−11,8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−28,2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FFFFFF"/>
                          </a:solidFill>
                          <a:effectLst/>
                        </a:rPr>
                        <a:t>−38,8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8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FFFFFF"/>
                          </a:solidFill>
                          <a:effectLst/>
                        </a:rPr>
                        <a:t>−45,2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68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FFFFFF"/>
                          </a:solidFill>
                          <a:effectLst/>
                        </a:rPr>
                        <a:t>−46,8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6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59313"/>
                  </a:ext>
                </a:extLst>
              </a:tr>
              <a:tr h="702991">
                <a:tc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Норма осадков, </a:t>
                      </a:r>
                      <a:r>
                        <a:rPr lang="ru-RU" sz="1300" u="none" strike="noStrike">
                          <a:solidFill>
                            <a:srgbClr val="0B0080"/>
                          </a:solidFill>
                          <a:effectLst/>
                          <a:hlinkClick r:id="rId3" tooltip="Миллиметр"/>
                        </a:rPr>
                        <a:t>мм</a:t>
                      </a:r>
                      <a:endParaRPr lang="ru-RU" sz="1300">
                        <a:effectLst/>
                      </a:endParaRP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29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23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18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21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36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43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30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22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31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</a:rPr>
                        <a:t>40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F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</a:rPr>
                        <a:t>346</a:t>
                      </a:r>
                    </a:p>
                  </a:txBody>
                  <a:tcPr marL="63990" marR="63990" marT="31995" marB="3199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234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66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Животный и растительный мир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5908965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Природа Чукотки не такая пышная и красочная, как в тропических регионах Земли, но и совершенно бедной её назвать нельзя. Здесь произрастает больше тысячи видов мхов и лишайников, а также сотни видов деревьев и кустарников. В округе выделяют зону арктической пустыни, лесотундру, тундру и лиственную тайгу. Город Анадырь находится в зоне тундры. Вокруг него растёт ольха, пушица, осока, кедровый стланик, рябина, кусты голубики, брусники, шиповника, </a:t>
            </a:r>
            <a:r>
              <a:rPr lang="ru-RU" dirty="0" err="1" smtClean="0"/>
              <a:t>шикши</a:t>
            </a:r>
            <a:r>
              <a:rPr lang="ru-RU" dirty="0" smtClean="0"/>
              <a:t>. Кроме того, тундра богата грибами. Большой слой вечной мерзлоты не позволяет растениям углублять свои корни. В результате, деревья Чукотки невысокие, многие выглядят как кустарники.</a:t>
            </a:r>
            <a:r>
              <a:rPr lang="ru-RU" dirty="0"/>
              <a:t> В округе обитают зайцы, снежные бараны, чёрные белки, бурундуки, норки и хищные млекопитающие, например, лисица, волк, росомаха, белый медведь, соболь. В регион прилетает больше двухсот видов птиц. Воды Берингова моря полны рыбой и морскими млекопитающими. В Анадырском лимане местные ловят корюшку, щуку, нельму, лососевых, а туристы наблюдают за тюленями и </a:t>
            </a:r>
            <a:r>
              <a:rPr lang="ru-RU" dirty="0" smtClean="0"/>
              <a:t>китами-белухами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164" y="1825624"/>
            <a:ext cx="5245677" cy="417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1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История столицы округа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904999"/>
            <a:ext cx="10133012" cy="466205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История Анадыря, как города, связана с освоением русскими северных земель. Чукотка была открыта благодаря Семёну Дежнёву в 1648 году. Тогда регион прозвали </a:t>
            </a:r>
            <a:r>
              <a:rPr lang="ru-RU" dirty="0" err="1"/>
              <a:t>Заколымье</a:t>
            </a:r>
            <a:r>
              <a:rPr lang="ru-RU" dirty="0"/>
              <a:t>. В 1660 году на месте первого зимовья был основан Анадырский острог, который располагался в 10 километрах от села </a:t>
            </a:r>
            <a:r>
              <a:rPr lang="ru-RU" dirty="0" err="1"/>
              <a:t>Марково</a:t>
            </a:r>
            <a:r>
              <a:rPr lang="ru-RU" dirty="0"/>
              <a:t>. В 1889 году исследователь и врач Леонид </a:t>
            </a:r>
            <a:r>
              <a:rPr lang="ru-RU" dirty="0" err="1"/>
              <a:t>Гриневецкий</a:t>
            </a:r>
            <a:r>
              <a:rPr lang="ru-RU" dirty="0"/>
              <a:t> основал в Анадырской округе пост Ново-Мариинск, разместив его на берегу лимана. Тогда на этих землях размещались поселения чукчей. Место было очень удобным –коса состояла из щебня, а не болотистой тундры и представляла собой небольшую возвышенность. Постепенно пост начал разрастаться в посёлок, который впоследствии стал столицей Чукотки. Его переименовали в Анадырь в 1924 году. В это время здесь проживало около 200 человек, работала библиотека и медпункт. Уже через десять лет началось индустриальное освоение Чукотки, а Анадырь стал центром округа. Его население увеличилось до тысячи человек. В посёлке появилась первая школа, педагогическое училище. В военное время здесь строили запасные аэродромы, и началось производство пищевого олова. После Второй Мировой поселение продолжило расширяться: был создан морской порт, построена плотина на реке Казачке, возник первый водопровод. В 1965 году Анадырь получил статус </a:t>
            </a:r>
            <a:r>
              <a:rPr lang="ru-RU" dirty="0" smtClean="0"/>
              <a:t>города.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67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2059</Words>
  <Application>Microsoft Office PowerPoint</Application>
  <PresentationFormat>Широкоэкранный</PresentationFormat>
  <Paragraphs>197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Легкий дым</vt:lpstr>
      <vt:lpstr>Презентация PowerPoint</vt:lpstr>
      <vt:lpstr>Чукотский автономный округ</vt:lpstr>
      <vt:lpstr>Презентация PowerPoint</vt:lpstr>
      <vt:lpstr>Столица Чукотки </vt:lpstr>
      <vt:lpstr>Презентация PowerPoint</vt:lpstr>
      <vt:lpstr>Климат </vt:lpstr>
      <vt:lpstr>Презентация PowerPoint</vt:lpstr>
      <vt:lpstr>Животный и растительный мир</vt:lpstr>
      <vt:lpstr>История столицы округа</vt:lpstr>
      <vt:lpstr>Население</vt:lpstr>
      <vt:lpstr>Презентация PowerPoint</vt:lpstr>
      <vt:lpstr>Презентация PowerPoint</vt:lpstr>
      <vt:lpstr>Жизнь в Анадыре</vt:lpstr>
      <vt:lpstr>Достопримечательности Анадыря</vt:lpstr>
      <vt:lpstr>     Сувениры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9</cp:revision>
  <dcterms:created xsi:type="dcterms:W3CDTF">2018-04-23T18:00:44Z</dcterms:created>
  <dcterms:modified xsi:type="dcterms:W3CDTF">2018-04-23T19:14:02Z</dcterms:modified>
</cp:coreProperties>
</file>